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7" r:id="rId2"/>
    <p:sldId id="256" r:id="rId3"/>
    <p:sldId id="258" r:id="rId4"/>
    <p:sldId id="261" r:id="rId5"/>
    <p:sldId id="260" r:id="rId6"/>
    <p:sldId id="263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B61E"/>
    <a:srgbClr val="60A3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E8D702-4B1A-4BE0-846E-C9917F23E025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o-RO"/>
        </a:p>
      </dgm:t>
    </dgm:pt>
    <dgm:pt modelId="{02181151-396D-4F61-A0BF-5E2BE03886CC}">
      <dgm:prSet phldrT="[Text]"/>
      <dgm:spPr>
        <a:solidFill>
          <a:srgbClr val="92D050"/>
        </a:solidFill>
      </dgm:spPr>
      <dgm:t>
        <a:bodyPr/>
        <a:lstStyle/>
        <a:p>
          <a:r>
            <a:rPr lang="ro-RO" dirty="0" smtClean="0"/>
            <a:t>Medici primari</a:t>
          </a:r>
          <a:endParaRPr lang="ro-RO" dirty="0"/>
        </a:p>
      </dgm:t>
    </dgm:pt>
    <dgm:pt modelId="{9FC49B9B-7233-4891-ACB8-DA977A6C2D91}" type="parTrans" cxnId="{73324C1B-06A6-4302-9761-61EBFB0EDC3A}">
      <dgm:prSet/>
      <dgm:spPr/>
      <dgm:t>
        <a:bodyPr/>
        <a:lstStyle/>
        <a:p>
          <a:endParaRPr lang="ro-RO"/>
        </a:p>
      </dgm:t>
    </dgm:pt>
    <dgm:pt modelId="{C9708837-0A23-4156-9EE7-BEEAB6BE1F23}" type="sibTrans" cxnId="{73324C1B-06A6-4302-9761-61EBFB0EDC3A}">
      <dgm:prSet/>
      <dgm:spPr/>
      <dgm:t>
        <a:bodyPr/>
        <a:lstStyle/>
        <a:p>
          <a:endParaRPr lang="ro-RO"/>
        </a:p>
      </dgm:t>
    </dgm:pt>
    <dgm:pt modelId="{CE08CE8B-C045-44DA-BFA6-2471F425F8EB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o-RO" dirty="0" smtClean="0"/>
            <a:t>Maiștri </a:t>
          </a:r>
          <a:r>
            <a:rPr lang="ro-RO" dirty="0" smtClean="0"/>
            <a:t>- instructori titulari</a:t>
          </a:r>
          <a:endParaRPr lang="ro-RO" dirty="0"/>
        </a:p>
      </dgm:t>
    </dgm:pt>
    <dgm:pt modelId="{84A79D0A-1FE2-4549-AE5E-5EC52AAE51BB}" type="parTrans" cxnId="{18EE7261-ADA6-4826-A816-38DF4F35B4E4}">
      <dgm:prSet/>
      <dgm:spPr/>
      <dgm:t>
        <a:bodyPr/>
        <a:lstStyle/>
        <a:p>
          <a:endParaRPr lang="ro-RO"/>
        </a:p>
      </dgm:t>
    </dgm:pt>
    <dgm:pt modelId="{AFFDC7E8-AE4A-40C4-B681-1BB64A586645}" type="sibTrans" cxnId="{18EE7261-ADA6-4826-A816-38DF4F35B4E4}">
      <dgm:prSet/>
      <dgm:spPr/>
      <dgm:t>
        <a:bodyPr/>
        <a:lstStyle/>
        <a:p>
          <a:endParaRPr lang="ro-RO"/>
        </a:p>
      </dgm:t>
    </dgm:pt>
    <dgm:pt modelId="{BD156E7B-84D9-47EF-A4A6-10D71D245FE8}">
      <dgm:prSet phldrT="[Text]"/>
      <dgm:spPr>
        <a:solidFill>
          <a:srgbClr val="00B050"/>
        </a:solidFill>
      </dgm:spPr>
      <dgm:t>
        <a:bodyPr/>
        <a:lstStyle/>
        <a:p>
          <a:r>
            <a:rPr lang="ro-RO" dirty="0" smtClean="0"/>
            <a:t>Asistenți medicali principali</a:t>
          </a:r>
          <a:endParaRPr lang="ro-RO" dirty="0"/>
        </a:p>
      </dgm:t>
    </dgm:pt>
    <dgm:pt modelId="{0D16D97D-A6E1-47DA-8ACC-1EAC3B45B2FD}" type="parTrans" cxnId="{BBF96FDF-A9D3-43FB-A7DA-66C8D029A5C5}">
      <dgm:prSet/>
      <dgm:spPr/>
      <dgm:t>
        <a:bodyPr/>
        <a:lstStyle/>
        <a:p>
          <a:endParaRPr lang="ro-RO"/>
        </a:p>
      </dgm:t>
    </dgm:pt>
    <dgm:pt modelId="{AF308799-71A5-4EB5-8739-4F81AC628413}" type="sibTrans" cxnId="{BBF96FDF-A9D3-43FB-A7DA-66C8D029A5C5}">
      <dgm:prSet/>
      <dgm:spPr/>
      <dgm:t>
        <a:bodyPr/>
        <a:lstStyle/>
        <a:p>
          <a:endParaRPr lang="ro-RO"/>
        </a:p>
      </dgm:t>
    </dgm:pt>
    <dgm:pt modelId="{16E44EDC-2425-4188-93FD-F9923EBCFF6E}">
      <dgm:prSet phldrT="[Text]"/>
      <dgm:spPr>
        <a:solidFill>
          <a:srgbClr val="60A355"/>
        </a:solidFill>
      </dgm:spPr>
      <dgm:t>
        <a:bodyPr/>
        <a:lstStyle/>
        <a:p>
          <a:r>
            <a:rPr lang="ro-RO" dirty="0" smtClean="0"/>
            <a:t>Profesori</a:t>
          </a:r>
          <a:endParaRPr lang="ro-RO" dirty="0"/>
        </a:p>
      </dgm:t>
    </dgm:pt>
    <dgm:pt modelId="{9C3616E6-F1EB-42B9-A846-4C6790197F4B}" type="parTrans" cxnId="{FBEA0830-1DCD-4765-9B50-3AD6490CA062}">
      <dgm:prSet/>
      <dgm:spPr/>
      <dgm:t>
        <a:bodyPr/>
        <a:lstStyle/>
        <a:p>
          <a:endParaRPr lang="ro-RO"/>
        </a:p>
      </dgm:t>
    </dgm:pt>
    <dgm:pt modelId="{A61ADD07-EE8E-4C1C-94B0-4B01253893F8}" type="sibTrans" cxnId="{FBEA0830-1DCD-4765-9B50-3AD6490CA062}">
      <dgm:prSet/>
      <dgm:spPr/>
      <dgm:t>
        <a:bodyPr/>
        <a:lstStyle/>
        <a:p>
          <a:endParaRPr lang="ro-RO"/>
        </a:p>
      </dgm:t>
    </dgm:pt>
    <dgm:pt modelId="{63EFF69B-EDCE-46CB-A84D-2B87B908FBF8}" type="pres">
      <dgm:prSet presAssocID="{62E8D702-4B1A-4BE0-846E-C9917F23E02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012B7F-A190-4B54-AF51-F5B490783D51}" type="pres">
      <dgm:prSet presAssocID="{62E8D702-4B1A-4BE0-846E-C9917F23E025}" presName="axisShape" presStyleLbl="bgShp" presStyleIdx="0" presStyleCnt="1" custLinFactNeighborX="286"/>
      <dgm:spPr/>
    </dgm:pt>
    <dgm:pt modelId="{30597050-7737-4CCF-8691-F3B1794CD290}" type="pres">
      <dgm:prSet presAssocID="{62E8D702-4B1A-4BE0-846E-C9917F23E025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F45F2B-1C17-4B34-B633-FF6DE9336A80}" type="pres">
      <dgm:prSet presAssocID="{62E8D702-4B1A-4BE0-846E-C9917F23E025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4C1A55AA-5917-4400-A305-52B77DABBA40}" type="pres">
      <dgm:prSet presAssocID="{62E8D702-4B1A-4BE0-846E-C9917F23E025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F7DF509A-A81F-4E1E-A095-89F338AB5696}" type="pres">
      <dgm:prSet presAssocID="{62E8D702-4B1A-4BE0-846E-C9917F23E025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o-RO"/>
        </a:p>
      </dgm:t>
    </dgm:pt>
  </dgm:ptLst>
  <dgm:cxnLst>
    <dgm:cxn modelId="{88A55F70-506A-4CC4-B33E-6C198D4CE45B}" type="presOf" srcId="{BD156E7B-84D9-47EF-A4A6-10D71D245FE8}" destId="{4C1A55AA-5917-4400-A305-52B77DABBA40}" srcOrd="0" destOrd="0" presId="urn:microsoft.com/office/officeart/2005/8/layout/matrix2"/>
    <dgm:cxn modelId="{73324C1B-06A6-4302-9761-61EBFB0EDC3A}" srcId="{62E8D702-4B1A-4BE0-846E-C9917F23E025}" destId="{02181151-396D-4F61-A0BF-5E2BE03886CC}" srcOrd="0" destOrd="0" parTransId="{9FC49B9B-7233-4891-ACB8-DA977A6C2D91}" sibTransId="{C9708837-0A23-4156-9EE7-BEEAB6BE1F23}"/>
    <dgm:cxn modelId="{BBF96FDF-A9D3-43FB-A7DA-66C8D029A5C5}" srcId="{62E8D702-4B1A-4BE0-846E-C9917F23E025}" destId="{BD156E7B-84D9-47EF-A4A6-10D71D245FE8}" srcOrd="2" destOrd="0" parTransId="{0D16D97D-A6E1-47DA-8ACC-1EAC3B45B2FD}" sibTransId="{AF308799-71A5-4EB5-8739-4F81AC628413}"/>
    <dgm:cxn modelId="{712CCEAF-C85C-445A-88A1-89785BD12D66}" type="presOf" srcId="{62E8D702-4B1A-4BE0-846E-C9917F23E025}" destId="{63EFF69B-EDCE-46CB-A84D-2B87B908FBF8}" srcOrd="0" destOrd="0" presId="urn:microsoft.com/office/officeart/2005/8/layout/matrix2"/>
    <dgm:cxn modelId="{81622487-3B89-4304-9AD5-9A188C1A4570}" type="presOf" srcId="{CE08CE8B-C045-44DA-BFA6-2471F425F8EB}" destId="{23F45F2B-1C17-4B34-B633-FF6DE9336A80}" srcOrd="0" destOrd="0" presId="urn:microsoft.com/office/officeart/2005/8/layout/matrix2"/>
    <dgm:cxn modelId="{F8B6DDDC-03DA-4027-971F-4226A5D411BD}" type="presOf" srcId="{16E44EDC-2425-4188-93FD-F9923EBCFF6E}" destId="{F7DF509A-A81F-4E1E-A095-89F338AB5696}" srcOrd="0" destOrd="0" presId="urn:microsoft.com/office/officeart/2005/8/layout/matrix2"/>
    <dgm:cxn modelId="{18EE7261-ADA6-4826-A816-38DF4F35B4E4}" srcId="{62E8D702-4B1A-4BE0-846E-C9917F23E025}" destId="{CE08CE8B-C045-44DA-BFA6-2471F425F8EB}" srcOrd="1" destOrd="0" parTransId="{84A79D0A-1FE2-4549-AE5E-5EC52AAE51BB}" sibTransId="{AFFDC7E8-AE4A-40C4-B681-1BB64A586645}"/>
    <dgm:cxn modelId="{FBEA0830-1DCD-4765-9B50-3AD6490CA062}" srcId="{62E8D702-4B1A-4BE0-846E-C9917F23E025}" destId="{16E44EDC-2425-4188-93FD-F9923EBCFF6E}" srcOrd="3" destOrd="0" parTransId="{9C3616E6-F1EB-42B9-A846-4C6790197F4B}" sibTransId="{A61ADD07-EE8E-4C1C-94B0-4B01253893F8}"/>
    <dgm:cxn modelId="{97F31E4F-4CA5-41DE-A54D-8AEBA63F1E85}" type="presOf" srcId="{02181151-396D-4F61-A0BF-5E2BE03886CC}" destId="{30597050-7737-4CCF-8691-F3B1794CD290}" srcOrd="0" destOrd="0" presId="urn:microsoft.com/office/officeart/2005/8/layout/matrix2"/>
    <dgm:cxn modelId="{6A996F7C-D9A6-4D29-AD66-DD1CD3D61311}" type="presParOf" srcId="{63EFF69B-EDCE-46CB-A84D-2B87B908FBF8}" destId="{C5012B7F-A190-4B54-AF51-F5B490783D51}" srcOrd="0" destOrd="0" presId="urn:microsoft.com/office/officeart/2005/8/layout/matrix2"/>
    <dgm:cxn modelId="{041B87D5-C2B6-4C99-8FCA-2A420090D6EC}" type="presParOf" srcId="{63EFF69B-EDCE-46CB-A84D-2B87B908FBF8}" destId="{30597050-7737-4CCF-8691-F3B1794CD290}" srcOrd="1" destOrd="0" presId="urn:microsoft.com/office/officeart/2005/8/layout/matrix2"/>
    <dgm:cxn modelId="{3D17B963-A419-4989-8C36-DEA98388C306}" type="presParOf" srcId="{63EFF69B-EDCE-46CB-A84D-2B87B908FBF8}" destId="{23F45F2B-1C17-4B34-B633-FF6DE9336A80}" srcOrd="2" destOrd="0" presId="urn:microsoft.com/office/officeart/2005/8/layout/matrix2"/>
    <dgm:cxn modelId="{69E748B2-00C0-4C6D-8E34-85C40175903F}" type="presParOf" srcId="{63EFF69B-EDCE-46CB-A84D-2B87B908FBF8}" destId="{4C1A55AA-5917-4400-A305-52B77DABBA40}" srcOrd="3" destOrd="0" presId="urn:microsoft.com/office/officeart/2005/8/layout/matrix2"/>
    <dgm:cxn modelId="{70C0C021-958D-4773-AFFF-C61C94C38CDE}" type="presParOf" srcId="{63EFF69B-EDCE-46CB-A84D-2B87B908FBF8}" destId="{F7DF509A-A81F-4E1E-A095-89F338AB5696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012B7F-A190-4B54-AF51-F5B490783D51}">
      <dsp:nvSpPr>
        <dsp:cNvPr id="0" name=""/>
        <dsp:cNvSpPr/>
      </dsp:nvSpPr>
      <dsp:spPr>
        <a:xfrm>
          <a:off x="1613711" y="0"/>
          <a:ext cx="4724399" cy="4724399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597050-7737-4CCF-8691-F3B1794CD290}">
      <dsp:nvSpPr>
        <dsp:cNvPr id="0" name=""/>
        <dsp:cNvSpPr/>
      </dsp:nvSpPr>
      <dsp:spPr>
        <a:xfrm>
          <a:off x="1907286" y="307086"/>
          <a:ext cx="1889760" cy="188976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dirty="0" smtClean="0"/>
            <a:t>Medici primari</a:t>
          </a:r>
          <a:endParaRPr lang="ro-RO" sz="2400" kern="1200" dirty="0"/>
        </a:p>
      </dsp:txBody>
      <dsp:txXfrm>
        <a:off x="1999536" y="399336"/>
        <a:ext cx="1705260" cy="1705260"/>
      </dsp:txXfrm>
    </dsp:sp>
    <dsp:sp modelId="{23F45F2B-1C17-4B34-B633-FF6DE9336A80}">
      <dsp:nvSpPr>
        <dsp:cNvPr id="0" name=""/>
        <dsp:cNvSpPr/>
      </dsp:nvSpPr>
      <dsp:spPr>
        <a:xfrm>
          <a:off x="4127754" y="307086"/>
          <a:ext cx="1889760" cy="1889760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dirty="0" smtClean="0"/>
            <a:t>Maiștri </a:t>
          </a:r>
          <a:r>
            <a:rPr lang="ro-RO" sz="2400" kern="1200" dirty="0" smtClean="0"/>
            <a:t>- instructori titulari</a:t>
          </a:r>
          <a:endParaRPr lang="ro-RO" sz="2400" kern="1200" dirty="0"/>
        </a:p>
      </dsp:txBody>
      <dsp:txXfrm>
        <a:off x="4220004" y="399336"/>
        <a:ext cx="1705260" cy="1705260"/>
      </dsp:txXfrm>
    </dsp:sp>
    <dsp:sp modelId="{4C1A55AA-5917-4400-A305-52B77DABBA40}">
      <dsp:nvSpPr>
        <dsp:cNvPr id="0" name=""/>
        <dsp:cNvSpPr/>
      </dsp:nvSpPr>
      <dsp:spPr>
        <a:xfrm>
          <a:off x="1907286" y="2527554"/>
          <a:ext cx="1889760" cy="188976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dirty="0" smtClean="0"/>
            <a:t>Asistenți medicali principali</a:t>
          </a:r>
          <a:endParaRPr lang="ro-RO" sz="2400" kern="1200" dirty="0"/>
        </a:p>
      </dsp:txBody>
      <dsp:txXfrm>
        <a:off x="1999536" y="2619804"/>
        <a:ext cx="1705260" cy="1705260"/>
      </dsp:txXfrm>
    </dsp:sp>
    <dsp:sp modelId="{F7DF509A-A81F-4E1E-A095-89F338AB5696}">
      <dsp:nvSpPr>
        <dsp:cNvPr id="0" name=""/>
        <dsp:cNvSpPr/>
      </dsp:nvSpPr>
      <dsp:spPr>
        <a:xfrm>
          <a:off x="4127754" y="2527554"/>
          <a:ext cx="1889760" cy="1889760"/>
        </a:xfrm>
        <a:prstGeom prst="roundRect">
          <a:avLst/>
        </a:prstGeom>
        <a:solidFill>
          <a:srgbClr val="60A35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dirty="0" smtClean="0"/>
            <a:t>Profesori</a:t>
          </a:r>
          <a:endParaRPr lang="ro-RO" sz="2400" kern="1200" dirty="0"/>
        </a:p>
      </dsp:txBody>
      <dsp:txXfrm>
        <a:off x="4220004" y="2619804"/>
        <a:ext cx="1705260" cy="1705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.facebook.com/l.php?u=http://ltcn.ro/scoala-postliceala-sanitara-de-stat?fbclid=IwAR03_v4PEjICZsJqGt6cz5vmYW2IuVvkzI5NZr_mmJXYpw4P83FWNpQwkK0&amp;h=AT11d_WSn41RWsqridEuLcOL_Uso6d1Lf2_w-r8XhjEydMLaqCyhVBZxHsr5jzXKWaFIcwWTTncTC9EwqWk5njDrUnylf75Z0QeTsM1NvHxdS2F3DSDFUxQm3-7Gq3g0qzk2PWdAYQqWjk8GEl-i6hnkm_9Qz1cHacEH27XQut3ySynuBqUrrMlhB0A03DXL7OV3tFzQHFc7CRyYOMOSVdBIaxPjBIBWqBh64ZVLVpc2rAhmHKIMz5x9xILNixlOtPlV0s8xwz3rKhjr8WA_zXaLdurDsD85riZ6MSJ7BP9kmwVebgpU2ZmroVzKh3iSx4vXtzMnc96FaCB_isHMnLVHdoQ92_u8z5gDgKmh8KZ-SiZc5jEbANxOmmtzzcIWJpaTaAlh8wGrb-KSrB1PCIxO-svyb8FCJrkvWOWg5OUhGB_RtSo0BUpzxMxPk9UmRjmp5V-0xouSlhdndEUIUF024mFZ7m7F6KZBe4AxEP9zQoi15mFvwWtZBx4FbERHDK9PEjMSikG-TvZQkj3sty89a6n6tJiIps8wkyOCBOC5DJgM9U73K1-Khw3A3PHLcGdM8MTqsNTZe89UJwgFhfLO0L1aWFJAz1Z2L3s6vzlLRZVG12p2ZPUbQs4N-KvN008f_yo-BFFPqRw" TargetMode="External"/><Relationship Id="rId2" Type="http://schemas.openxmlformats.org/officeDocument/2006/relationships/hyperlink" Target="mailto:lcnoica@yahoo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pPr algn="ctr"/>
            <a:r>
              <a:rPr lang="ro-RO" dirty="0" smtClean="0"/>
              <a:t>Asistent medical generalist</a:t>
            </a:r>
            <a:endParaRPr lang="ro-RO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361326"/>
            <a:ext cx="5867400" cy="2784614"/>
          </a:xfrm>
        </p:spPr>
      </p:pic>
      <p:sp>
        <p:nvSpPr>
          <p:cNvPr id="3" name="Rectangle 2"/>
          <p:cNvSpPr/>
          <p:nvPr/>
        </p:nvSpPr>
        <p:spPr>
          <a:xfrm>
            <a:off x="914400" y="4267200"/>
            <a:ext cx="7467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dirty="0"/>
              <a:t>- Școala este acreditată</a:t>
            </a:r>
            <a:br>
              <a:rPr lang="vi-VN" sz="2000" dirty="0"/>
            </a:br>
            <a:r>
              <a:rPr lang="vi-VN" sz="2000" dirty="0"/>
              <a:t>- Tradiție (anul înfiinţării: 1948)</a:t>
            </a:r>
            <a:br>
              <a:rPr lang="vi-VN" sz="2000" dirty="0"/>
            </a:br>
            <a:r>
              <a:rPr lang="vi-VN" sz="2000" dirty="0"/>
              <a:t>- Calitate (personal medical din unitatea școlară și din</a:t>
            </a:r>
            <a:br>
              <a:rPr lang="vi-VN" sz="2000" dirty="0"/>
            </a:br>
            <a:r>
              <a:rPr lang="vi-VN" sz="2000" dirty="0"/>
              <a:t>spitalele sibiene)</a:t>
            </a:r>
            <a:br>
              <a:rPr lang="vi-VN" sz="2000" dirty="0"/>
            </a:br>
            <a:r>
              <a:rPr lang="vi-VN" sz="2000" dirty="0"/>
              <a:t>- Parteneriate cu mediul privat</a:t>
            </a:r>
            <a:br>
              <a:rPr lang="vi-VN" sz="2000" dirty="0"/>
            </a:br>
            <a:r>
              <a:rPr lang="vi-VN" sz="2000" dirty="0"/>
              <a:t>- Posibilitatea angajarii cu contracte de muncă în străinătate</a:t>
            </a:r>
          </a:p>
        </p:txBody>
      </p:sp>
    </p:spTree>
    <p:extLst>
      <p:ext uri="{BB962C8B-B14F-4D97-AF65-F5344CB8AC3E}">
        <p14:creationId xmlns:p14="http://schemas.microsoft.com/office/powerpoint/2010/main" val="76568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1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ro-RO" dirty="0" smtClean="0"/>
              <a:t>Înscrie-te la școala sanitară postliceală de stat</a:t>
            </a:r>
            <a:r>
              <a:rPr lang="ro-RO" dirty="0" smtClean="0">
                <a:solidFill>
                  <a:srgbClr val="FF0000"/>
                </a:solidFill>
              </a:rPr>
              <a:t>!</a:t>
            </a:r>
            <a:endParaRPr lang="ro-RO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057400"/>
            <a:ext cx="9067800" cy="4191000"/>
          </a:xfrm>
        </p:spPr>
        <p:txBody>
          <a:bodyPr>
            <a:normAutofit/>
          </a:bodyPr>
          <a:lstStyle/>
          <a:p>
            <a:pPr algn="ctr"/>
            <a:r>
              <a:rPr lang="ro-RO" sz="3900" dirty="0" smtClean="0">
                <a:solidFill>
                  <a:srgbClr val="FF0000"/>
                </a:solidFill>
              </a:rPr>
              <a:t>👉</a:t>
            </a:r>
            <a:r>
              <a:rPr lang="ro-RO" sz="3900" dirty="0" smtClean="0">
                <a:solidFill>
                  <a:schemeClr val="tx1"/>
                </a:solidFill>
              </a:rPr>
              <a:t>  Atenție!! Perioada de înscrieri </a:t>
            </a:r>
          </a:p>
          <a:p>
            <a:pPr algn="ctr"/>
            <a:r>
              <a:rPr lang="ro-RO" sz="3900" dirty="0" smtClean="0">
                <a:solidFill>
                  <a:schemeClr val="tx1"/>
                </a:solidFill>
              </a:rPr>
              <a:t>2 iunie - 31 august 2020!</a:t>
            </a:r>
          </a:p>
          <a:p>
            <a:endParaRPr lang="ro-RO" dirty="0" smtClean="0">
              <a:solidFill>
                <a:schemeClr val="tx1"/>
              </a:solidFill>
            </a:endParaRPr>
          </a:p>
          <a:p>
            <a:pPr algn="r"/>
            <a:r>
              <a:rPr lang="ro-RO" dirty="0" smtClean="0">
                <a:solidFill>
                  <a:schemeClr val="tx1"/>
                </a:solidFill>
              </a:rPr>
              <a:t>Pentru </a:t>
            </a:r>
            <a:r>
              <a:rPr lang="ro-RO" dirty="0">
                <a:solidFill>
                  <a:schemeClr val="tx1"/>
                </a:solidFill>
              </a:rPr>
              <a:t>înscrieri și detalii despre admitere ne poți contacta:</a:t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dirty="0" smtClean="0">
                <a:solidFill>
                  <a:schemeClr val="tx1"/>
                </a:solidFill>
              </a:rPr>
              <a:t>☎  0269-233790 </a:t>
            </a:r>
            <a:r>
              <a:rPr lang="ro-RO" dirty="0">
                <a:solidFill>
                  <a:schemeClr val="tx1"/>
                </a:solidFill>
              </a:rPr>
              <a:t>sau 0269-211598</a:t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dirty="0" smtClean="0">
                <a:solidFill>
                  <a:srgbClr val="00B050"/>
                </a:solidFill>
              </a:rPr>
              <a:t>📫 </a:t>
            </a:r>
            <a:r>
              <a:rPr lang="ro-RO" dirty="0" smtClean="0">
                <a:solidFill>
                  <a:schemeClr val="tx1"/>
                </a:solidFill>
              </a:rPr>
              <a:t> Direct </a:t>
            </a:r>
            <a:r>
              <a:rPr lang="ro-RO" dirty="0">
                <a:solidFill>
                  <a:schemeClr val="tx1"/>
                </a:solidFill>
              </a:rPr>
              <a:t>la sediul instituției, str. Oștirii nr.5, Sibiu</a:t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dirty="0" smtClean="0">
                <a:solidFill>
                  <a:srgbClr val="0070C0"/>
                </a:solidFill>
              </a:rPr>
              <a:t>📧 </a:t>
            </a:r>
            <a:r>
              <a:rPr lang="ro-RO" dirty="0" smtClean="0">
                <a:solidFill>
                  <a:schemeClr val="tx1"/>
                </a:solidFill>
              </a:rPr>
              <a:t>   E-mail </a:t>
            </a:r>
            <a:r>
              <a:rPr lang="ro-RO" dirty="0" smtClean="0">
                <a:solidFill>
                  <a:schemeClr val="tx1"/>
                </a:solidFill>
                <a:hlinkClick r:id="rId2"/>
              </a:rPr>
              <a:t>lcnoica@yahoo.com</a:t>
            </a:r>
            <a:endParaRPr lang="ro-RO" dirty="0" smtClean="0">
              <a:solidFill>
                <a:schemeClr val="tx1"/>
              </a:solidFill>
            </a:endParaRPr>
          </a:p>
          <a:p>
            <a:pPr algn="r"/>
            <a:r>
              <a:rPr lang="ro-RO" u="sng" dirty="0" smtClean="0">
                <a:hlinkClick r:id="rId3"/>
              </a:rPr>
              <a:t>http</a:t>
            </a:r>
            <a:r>
              <a:rPr lang="ro-RO" u="sng" dirty="0">
                <a:hlinkClick r:id="rId3"/>
              </a:rPr>
              <a:t>://ltcn.ro/scoala-postliceala-sanitara-de-stat</a:t>
            </a:r>
            <a:endParaRPr lang="ro-RO" dirty="0" smtClean="0">
              <a:solidFill>
                <a:schemeClr val="tx1"/>
              </a:solidFill>
            </a:endParaRPr>
          </a:p>
          <a:p>
            <a:r>
              <a:rPr lang="ro-RO" sz="3100" dirty="0" smtClean="0">
                <a:solidFill>
                  <a:schemeClr val="tx1"/>
                </a:solidFill>
              </a:rPr>
              <a:t>                                          </a:t>
            </a:r>
            <a:r>
              <a:rPr lang="ro-RO" dirty="0" smtClean="0">
                <a:solidFill>
                  <a:schemeClr val="tx1"/>
                </a:solidFill>
              </a:rPr>
              <a:t>Ș</a:t>
            </a:r>
            <a:r>
              <a:rPr lang="ro-RO" dirty="0" smtClean="0">
                <a:solidFill>
                  <a:schemeClr val="tx1"/>
                </a:solidFill>
              </a:rPr>
              <a:t>coala postliceală sanitară </a:t>
            </a:r>
            <a:r>
              <a:rPr lang="ro-RO" dirty="0" smtClean="0">
                <a:solidFill>
                  <a:schemeClr val="tx1"/>
                </a:solidFill>
              </a:rPr>
              <a:t>de stat</a:t>
            </a:r>
            <a:endParaRPr lang="ro-RO" dirty="0">
              <a:solidFill>
                <a:schemeClr val="tx1"/>
              </a:solidFill>
            </a:endParaRPr>
          </a:p>
          <a:p>
            <a:endParaRPr lang="ro-R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5486400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52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dirty="0"/>
              <a:t>De ce să alegi Școala Postliceală Sanitară de Stat Sibiu?</a:t>
            </a:r>
            <a:endParaRPr lang="ro-RO" dirty="0">
              <a:latin typeface="Century Schoolboo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sz="2800" dirty="0" smtClean="0"/>
              <a:t>Suntem </a:t>
            </a:r>
            <a:r>
              <a:rPr lang="vi-VN" sz="2800" dirty="0"/>
              <a:t>o școală cu tradiție, singura postliceală sanitară de stat care </a:t>
            </a:r>
            <a:r>
              <a:rPr lang="vi-VN" sz="2800" dirty="0" smtClean="0"/>
              <a:t>există </a:t>
            </a:r>
            <a:r>
              <a:rPr lang="vi-VN" sz="2800" dirty="0"/>
              <a:t>la nivel județean, continuatoare a Liceului Sanitar</a:t>
            </a:r>
            <a:r>
              <a:rPr lang="vi-VN" sz="2800" dirty="0" smtClean="0"/>
              <a:t>.</a:t>
            </a:r>
            <a:endParaRPr lang="ro-RO" sz="2800" dirty="0" smtClean="0"/>
          </a:p>
          <a:p>
            <a:pPr marL="0" indent="0">
              <a:buNone/>
            </a:pPr>
            <a:endParaRPr lang="ro-RO" dirty="0" smtClean="0"/>
          </a:p>
          <a:p>
            <a:pPr marL="0" indent="0">
              <a:buNone/>
            </a:pPr>
            <a:r>
              <a:rPr lang="ro-RO" dirty="0" smtClean="0">
                <a:solidFill>
                  <a:srgbClr val="FF0000"/>
                </a:solidFill>
              </a:rPr>
              <a:t>👉 </a:t>
            </a:r>
            <a:r>
              <a:rPr lang="ro-RO" dirty="0" smtClean="0"/>
              <a:t>28 </a:t>
            </a:r>
            <a:r>
              <a:rPr lang="vi-VN" dirty="0"/>
              <a:t>locuri fără taxă</a:t>
            </a:r>
            <a:br>
              <a:rPr lang="vi-VN" dirty="0"/>
            </a:br>
            <a:r>
              <a:rPr lang="ro-RO" dirty="0" smtClean="0">
                <a:solidFill>
                  <a:srgbClr val="FF0000"/>
                </a:solidFill>
              </a:rPr>
              <a:t>👉 </a:t>
            </a:r>
            <a:r>
              <a:rPr lang="ro-RO" dirty="0" smtClean="0"/>
              <a:t>56 </a:t>
            </a:r>
            <a:r>
              <a:rPr lang="vi-VN" dirty="0"/>
              <a:t>de locuri cu taxă (2500 lei/an), </a:t>
            </a:r>
            <a:r>
              <a:rPr lang="vi-VN" b="1" dirty="0"/>
              <a:t>calificarea</a:t>
            </a:r>
            <a:r>
              <a:rPr lang="vi-VN" dirty="0"/>
              <a:t> </a:t>
            </a:r>
            <a:r>
              <a:rPr lang="vi-VN" b="1" dirty="0"/>
              <a:t>asistent medical generalist</a:t>
            </a:r>
            <a:r>
              <a:rPr lang="vi-VN" b="1" dirty="0" smtClean="0"/>
              <a:t>.</a:t>
            </a:r>
            <a:endParaRPr lang="ro-RO" b="1" dirty="0" smtClean="0"/>
          </a:p>
          <a:p>
            <a:pPr marL="0" indent="0">
              <a:buNone/>
            </a:pPr>
            <a:endParaRPr lang="vi-VN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22629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467600" cy="792162"/>
          </a:xfrm>
        </p:spPr>
        <p:txBody>
          <a:bodyPr/>
          <a:lstStyle/>
          <a:p>
            <a:pPr algn="ctr"/>
            <a:r>
              <a:rPr lang="ro-RO" dirty="0" smtClean="0"/>
              <a:t>Echipa noastră de profesioniști</a:t>
            </a:r>
            <a:endParaRPr lang="ro-RO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34209325"/>
              </p:ext>
            </p:extLst>
          </p:nvPr>
        </p:nvGraphicFramePr>
        <p:xfrm>
          <a:off x="457200" y="1295400"/>
          <a:ext cx="79248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68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4" y="76200"/>
            <a:ext cx="8215046" cy="6324600"/>
          </a:xfrm>
        </p:spPr>
      </p:pic>
    </p:spTree>
    <p:extLst>
      <p:ext uri="{BB962C8B-B14F-4D97-AF65-F5344CB8AC3E}">
        <p14:creationId xmlns:p14="http://schemas.microsoft.com/office/powerpoint/2010/main" val="90146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76200"/>
            <a:ext cx="9067800" cy="678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3000" dirty="0" smtClean="0">
                <a:latin typeface="+mj-lt"/>
              </a:rPr>
              <a:t>ACTE </a:t>
            </a:r>
            <a:r>
              <a:rPr lang="vi-VN" sz="3000" dirty="0">
                <a:latin typeface="+mj-lt"/>
              </a:rPr>
              <a:t>NECESARE PENTRU ÎNSCRIERE ÎN ANUL </a:t>
            </a:r>
            <a:r>
              <a:rPr lang="ro-RO" sz="3000" dirty="0" smtClean="0">
                <a:latin typeface="Century Schoolbook" pitchFamily="18" charset="0"/>
              </a:rPr>
              <a:t>                                </a:t>
            </a:r>
            <a:r>
              <a:rPr lang="vi-VN" sz="3000" dirty="0" smtClean="0">
                <a:latin typeface="+mj-lt"/>
              </a:rPr>
              <a:t>ȘCOLAR </a:t>
            </a:r>
            <a:r>
              <a:rPr lang="vi-VN" sz="3000" dirty="0">
                <a:latin typeface="+mj-lt"/>
              </a:rPr>
              <a:t>2020 - 2021</a:t>
            </a:r>
            <a:r>
              <a:rPr lang="vi-VN" dirty="0">
                <a:latin typeface="+mj-lt"/>
              </a:rPr>
              <a:t/>
            </a:r>
            <a:br>
              <a:rPr lang="vi-VN" dirty="0">
                <a:latin typeface="+mj-lt"/>
              </a:rPr>
            </a:br>
            <a:r>
              <a:rPr lang="vi-VN" sz="2400" dirty="0">
                <a:latin typeface="+mj-lt"/>
              </a:rPr>
              <a:t>1.Cerere de înscriere (se completează la depunerea </a:t>
            </a:r>
            <a:r>
              <a:rPr lang="vi-VN" sz="2400" dirty="0" smtClean="0">
                <a:latin typeface="+mj-lt"/>
              </a:rPr>
              <a:t>dosarului</a:t>
            </a:r>
            <a:r>
              <a:rPr lang="vi-VN" sz="2400" dirty="0">
                <a:latin typeface="+mj-lt"/>
              </a:rPr>
              <a:t>);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2. Certificat de naştere, carte de identitate şi, în cazul schimbării numelui, certificat de căsătorie, în copii certificate „conform cu originalul” de către un membru al comisiei de admitere;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3. Diplomă de bacalaureat sau adeverinţă de absolvire a liceului, după caz;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4. Foaie matricolă pentru clasele a IX-a – </a:t>
            </a:r>
            <a:r>
              <a:rPr lang="vi-VN" sz="2400" dirty="0" smtClean="0">
                <a:latin typeface="+mj-lt"/>
              </a:rPr>
              <a:t>a </a:t>
            </a:r>
            <a:r>
              <a:rPr lang="vi-VN" sz="2400" dirty="0">
                <a:latin typeface="+mj-lt"/>
              </a:rPr>
              <a:t>XII-a/a XIII-a;</a:t>
            </a:r>
            <a:br>
              <a:rPr lang="vi-VN" sz="2400" dirty="0">
                <a:latin typeface="+mj-lt"/>
              </a:rPr>
            </a:br>
            <a:r>
              <a:rPr lang="vi-VN" sz="2400" dirty="0" smtClean="0">
                <a:latin typeface="+mj-lt"/>
              </a:rPr>
              <a:t>5</a:t>
            </a:r>
            <a:r>
              <a:rPr lang="vi-VN" sz="2400" dirty="0">
                <a:latin typeface="+mj-lt"/>
              </a:rPr>
              <a:t>. Adeverinţă medicală eliberată de către medicul de familie al candidatului, din care să rezulte că este sănătos clinic şi apt pentru calificarea profesională asistent medical generalist;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6. Chitanţa pentru plata taxei de înscriere (original ori scanată, 150 ron);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7. Dosar </a:t>
            </a:r>
            <a:r>
              <a:rPr lang="vi-VN" sz="2400" dirty="0" smtClean="0">
                <a:latin typeface="+mj-lt"/>
              </a:rPr>
              <a:t>plic</a:t>
            </a:r>
            <a:endParaRPr lang="ro-RO" sz="2400" dirty="0" smtClean="0">
              <a:latin typeface="+mj-lt"/>
            </a:endParaRPr>
          </a:p>
          <a:p>
            <a:pPr marL="0" indent="0">
              <a:buNone/>
            </a:pPr>
            <a:r>
              <a:rPr lang="vi-VN" sz="2400" dirty="0">
                <a:latin typeface="+mj-lt"/>
              </a:rPr>
              <a:t>Pentru cei care se înscriu prin sistem </a:t>
            </a:r>
            <a:r>
              <a:rPr lang="vi-VN" sz="2400" dirty="0" smtClean="0">
                <a:latin typeface="+mj-lt"/>
              </a:rPr>
              <a:t>on-line </a:t>
            </a:r>
            <a:r>
              <a:rPr lang="vi-VN" sz="2400" dirty="0">
                <a:latin typeface="+mj-lt"/>
              </a:rPr>
              <a:t>este necesară scanarea tuturor documentelor, dovada plăţii taxei de înscriere şi cererea tip completată (pentru cerere, vezi </a:t>
            </a:r>
            <a:r>
              <a:rPr lang="vi-VN" sz="2400" dirty="0" smtClean="0">
                <a:latin typeface="+mj-lt"/>
              </a:rPr>
              <a:t>sit</a:t>
            </a:r>
            <a:r>
              <a:rPr lang="ro-RO" sz="2400" dirty="0" smtClean="0">
                <a:latin typeface="+mj-lt"/>
              </a:rPr>
              <a:t>e</a:t>
            </a:r>
            <a:r>
              <a:rPr lang="vi-VN" sz="2400" dirty="0" smtClean="0">
                <a:latin typeface="+mj-lt"/>
              </a:rPr>
              <a:t>-ul</a:t>
            </a:r>
            <a:r>
              <a:rPr lang="ro-RO" sz="2400" dirty="0" smtClean="0">
                <a:latin typeface="+mj-lt"/>
              </a:rPr>
              <a:t> </a:t>
            </a:r>
            <a:r>
              <a:rPr lang="ro-RO" sz="2400" dirty="0" smtClean="0">
                <a:latin typeface="+mj-lt"/>
              </a:rPr>
              <a:t>școlii</a:t>
            </a:r>
            <a:r>
              <a:rPr lang="vi-VN" sz="2400" dirty="0" smtClean="0">
                <a:latin typeface="+mj-lt"/>
              </a:rPr>
              <a:t>)</a:t>
            </a:r>
            <a:endParaRPr lang="ro-RO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977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36" y="28254"/>
            <a:ext cx="9048964" cy="6829746"/>
          </a:xfrm>
        </p:spPr>
        <p:txBody>
          <a:bodyPr>
            <a:normAutofit/>
          </a:bodyPr>
          <a:lstStyle/>
          <a:p>
            <a:endParaRPr lang="ro-RO" dirty="0" smtClean="0"/>
          </a:p>
          <a:p>
            <a:endParaRPr lang="ro-RO" dirty="0"/>
          </a:p>
          <a:p>
            <a:pPr marL="0" indent="0" algn="ctr">
              <a:buNone/>
            </a:pPr>
            <a:r>
              <a:rPr lang="vi-VN" sz="3200" dirty="0" smtClean="0">
                <a:latin typeface="+mj-lt"/>
              </a:rPr>
              <a:t>Plata</a:t>
            </a:r>
            <a:r>
              <a:rPr lang="vi-VN" sz="3200" dirty="0">
                <a:latin typeface="+mj-lt"/>
              </a:rPr>
              <a:t> </a:t>
            </a:r>
            <a:r>
              <a:rPr lang="vi-VN" sz="3200" dirty="0" smtClean="0">
                <a:latin typeface="+mj-lt"/>
              </a:rPr>
              <a:t>taxei </a:t>
            </a:r>
            <a:r>
              <a:rPr lang="vi-VN" sz="3200" dirty="0">
                <a:latin typeface="+mj-lt"/>
              </a:rPr>
              <a:t>de înscriere se poate face în contul </a:t>
            </a:r>
            <a:r>
              <a:rPr lang="ro-RO" sz="3200" dirty="0" smtClean="0">
                <a:latin typeface="+mj-lt"/>
              </a:rPr>
              <a:t> </a:t>
            </a:r>
            <a:r>
              <a:rPr lang="vi-VN" sz="3200" dirty="0" smtClean="0">
                <a:latin typeface="+mj-lt"/>
              </a:rPr>
              <a:t>RO49TREZ57621E330500XXXX</a:t>
            </a: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r>
              <a:rPr lang="vi-VN" sz="3200" dirty="0">
                <a:latin typeface="+mj-lt"/>
              </a:rPr>
              <a:t>Banca Trezorerie Sibiu</a:t>
            </a:r>
            <a:br>
              <a:rPr lang="vi-VN" sz="3200" dirty="0">
                <a:latin typeface="+mj-lt"/>
              </a:rPr>
            </a:br>
            <a:r>
              <a:rPr lang="vi-VN" sz="3200" dirty="0">
                <a:latin typeface="+mj-lt"/>
              </a:rPr>
              <a:t>Denumire beneficiar: Liceul Teoretic Constantin </a:t>
            </a:r>
            <a:r>
              <a:rPr lang="ro-RO" sz="3200" dirty="0" smtClean="0">
                <a:latin typeface="+mj-lt"/>
              </a:rPr>
              <a:t>       </a:t>
            </a:r>
            <a:r>
              <a:rPr lang="vi-VN" sz="3200" dirty="0" smtClean="0">
                <a:latin typeface="+mj-lt"/>
              </a:rPr>
              <a:t>Noica </a:t>
            </a:r>
            <a:r>
              <a:rPr lang="vi-VN" sz="3200" dirty="0">
                <a:latin typeface="+mj-lt"/>
              </a:rPr>
              <a:t>Sibiu</a:t>
            </a:r>
            <a:br>
              <a:rPr lang="vi-VN" sz="3200" dirty="0">
                <a:latin typeface="+mj-lt"/>
              </a:rPr>
            </a:br>
            <a:r>
              <a:rPr lang="vi-VN" sz="3200" dirty="0">
                <a:latin typeface="+mj-lt"/>
              </a:rPr>
              <a:t>CF 4307025</a:t>
            </a:r>
            <a:br>
              <a:rPr lang="vi-VN" sz="3200" dirty="0">
                <a:latin typeface="+mj-lt"/>
              </a:rPr>
            </a:br>
            <a:r>
              <a:rPr lang="vi-VN" sz="3200" dirty="0">
                <a:latin typeface="+mj-lt"/>
              </a:rPr>
              <a:t>Explicaţii: taxa înscriere pentru Şcoala Postliceală Sanitară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59242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960"/>
            <a:ext cx="8229600" cy="878440"/>
          </a:xfrm>
        </p:spPr>
        <p:txBody>
          <a:bodyPr/>
          <a:lstStyle/>
          <a:p>
            <a:pPr algn="ctr"/>
            <a:r>
              <a:rPr lang="ro-RO" dirty="0" smtClean="0"/>
              <a:t>Calendarul admiterii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/>
          </a:bodyPr>
          <a:lstStyle/>
          <a:p>
            <a:r>
              <a:rPr lang="vi-VN" dirty="0"/>
              <a:t>2 iunie - 31 august 2020 – Înscrierea </a:t>
            </a:r>
            <a:r>
              <a:rPr lang="vi-VN" dirty="0" smtClean="0"/>
              <a:t>candidaţilor</a:t>
            </a:r>
            <a:r>
              <a:rPr lang="ro-RO" smtClean="0"/>
              <a:t> </a:t>
            </a:r>
            <a:r>
              <a:rPr lang="vi-VN" smtClean="0"/>
              <a:t>- </a:t>
            </a:r>
            <a:r>
              <a:rPr lang="vi-VN" dirty="0" smtClean="0"/>
              <a:t>on-line (se </a:t>
            </a:r>
            <a:r>
              <a:rPr lang="vi-VN" dirty="0"/>
              <a:t>trimit pe e-mail documentele scanate însoţite de dovada plații și cererea tip completată, aceasta din urmă o găsiți mai jos pe site)</a:t>
            </a:r>
            <a:br>
              <a:rPr lang="vi-VN" dirty="0"/>
            </a:br>
            <a:r>
              <a:rPr lang="vi-VN" dirty="0"/>
              <a:t>- prin înscriere directă la şcoală, care se va efectua cu programare telefonică prealabilă.</a:t>
            </a:r>
            <a:br>
              <a:rPr lang="vi-VN" dirty="0"/>
            </a:br>
            <a:r>
              <a:rPr lang="vi-VN" dirty="0"/>
              <a:t>2 septembrie 2020 – afișarea repartizării candidaților pe săli</a:t>
            </a:r>
            <a:br>
              <a:rPr lang="vi-VN" dirty="0"/>
            </a:br>
            <a:r>
              <a:rPr lang="vi-VN" dirty="0"/>
              <a:t>3 septembrie 2020 – susținerea probei scrise</a:t>
            </a:r>
            <a:br>
              <a:rPr lang="vi-VN" dirty="0"/>
            </a:br>
            <a:r>
              <a:rPr lang="vi-VN" dirty="0"/>
              <a:t>4 septembrie 2020 – afișarea rezultatelor, ora 10</a:t>
            </a:r>
            <a:br>
              <a:rPr lang="vi-VN" dirty="0"/>
            </a:br>
            <a:r>
              <a:rPr lang="vi-VN" dirty="0"/>
              <a:t>4 septembrie 2020 – depunerea </a:t>
            </a:r>
            <a:r>
              <a:rPr lang="vi-VN" dirty="0" smtClean="0"/>
              <a:t>contestațiilor, </a:t>
            </a:r>
            <a:r>
              <a:rPr lang="vi-VN" dirty="0"/>
              <a:t>orele 13-15</a:t>
            </a:r>
            <a:br>
              <a:rPr lang="vi-VN" dirty="0"/>
            </a:br>
            <a:r>
              <a:rPr lang="vi-VN" dirty="0"/>
              <a:t>7 si 8 septembrie 2020 – validarea locului de către candidatul admis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6504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2213</TotalTime>
  <Words>140</Words>
  <Application>Microsoft Office PowerPoint</Application>
  <PresentationFormat>Expunere pe ecran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8</vt:i4>
      </vt:variant>
    </vt:vector>
  </HeadingPairs>
  <TitlesOfParts>
    <vt:vector size="13" baseType="lpstr">
      <vt:lpstr>Century Schoolbook</vt:lpstr>
      <vt:lpstr>Times New Roman</vt:lpstr>
      <vt:lpstr>Wingdings</vt:lpstr>
      <vt:lpstr>Wingdings 2</vt:lpstr>
      <vt:lpstr>Oriel</vt:lpstr>
      <vt:lpstr>Asistent medical generalist</vt:lpstr>
      <vt:lpstr>Înscrie-te la școala sanitară postliceală de stat!</vt:lpstr>
      <vt:lpstr>De ce să alegi Școala Postliceală Sanitară de Stat Sibiu?</vt:lpstr>
      <vt:lpstr>Echipa noastră de profesioniști</vt:lpstr>
      <vt:lpstr>Prezentare PowerPoint</vt:lpstr>
      <vt:lpstr>Prezentare PowerPoint</vt:lpstr>
      <vt:lpstr>Prezentare PowerPoint</vt:lpstr>
      <vt:lpstr>Calendarul admiterii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Windows User</cp:lastModifiedBy>
  <cp:revision>13</cp:revision>
  <dcterms:created xsi:type="dcterms:W3CDTF">2006-08-16T00:00:00Z</dcterms:created>
  <dcterms:modified xsi:type="dcterms:W3CDTF">2020-06-18T07:58:38Z</dcterms:modified>
</cp:coreProperties>
</file>